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83" r:id="rId5"/>
    <p:sldId id="261" r:id="rId6"/>
    <p:sldId id="262" r:id="rId7"/>
    <p:sldId id="286" r:id="rId8"/>
    <p:sldId id="294" r:id="rId9"/>
    <p:sldId id="295" r:id="rId10"/>
    <p:sldId id="290" r:id="rId11"/>
    <p:sldId id="291" r:id="rId12"/>
    <p:sldId id="287" r:id="rId13"/>
    <p:sldId id="297" r:id="rId14"/>
    <p:sldId id="298" r:id="rId15"/>
    <p:sldId id="296" r:id="rId16"/>
    <p:sldId id="292" r:id="rId17"/>
    <p:sldId id="299" r:id="rId18"/>
    <p:sldId id="289" r:id="rId19"/>
    <p:sldId id="288" r:id="rId20"/>
    <p:sldId id="300" r:id="rId21"/>
    <p:sldId id="263" r:id="rId22"/>
    <p:sldId id="264" r:id="rId23"/>
    <p:sldId id="284" r:id="rId24"/>
    <p:sldId id="285" r:id="rId25"/>
    <p:sldId id="266" r:id="rId26"/>
    <p:sldId id="301"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196" autoAdjust="0"/>
  </p:normalViewPr>
  <p:slideViewPr>
    <p:cSldViewPr snapToGrid="0">
      <p:cViewPr varScale="1">
        <p:scale>
          <a:sx n="85" d="100"/>
          <a:sy n="85" d="100"/>
        </p:scale>
        <p:origin x="101"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10/20/2022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123983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331059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227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dirty="0"/>
          </a:p>
        </p:txBody>
      </p:sp>
    </p:spTree>
    <p:extLst>
      <p:ext uri="{BB962C8B-B14F-4D97-AF65-F5344CB8AC3E}">
        <p14:creationId xmlns:p14="http://schemas.microsoft.com/office/powerpoint/2010/main" val="501678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dirty="0"/>
          </a:p>
        </p:txBody>
      </p:sp>
    </p:spTree>
    <p:extLst>
      <p:ext uri="{BB962C8B-B14F-4D97-AF65-F5344CB8AC3E}">
        <p14:creationId xmlns:p14="http://schemas.microsoft.com/office/powerpoint/2010/main" val="11620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dirty="0"/>
          </a:p>
        </p:txBody>
      </p:sp>
    </p:spTree>
    <p:extLst>
      <p:ext uri="{BB962C8B-B14F-4D97-AF65-F5344CB8AC3E}">
        <p14:creationId xmlns:p14="http://schemas.microsoft.com/office/powerpoint/2010/main" val="373140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dirty="0"/>
          </a:p>
        </p:txBody>
      </p:sp>
    </p:spTree>
    <p:extLst>
      <p:ext uri="{BB962C8B-B14F-4D97-AF65-F5344CB8AC3E}">
        <p14:creationId xmlns:p14="http://schemas.microsoft.com/office/powerpoint/2010/main" val="268980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dirty="0"/>
          </a:p>
        </p:txBody>
      </p:sp>
    </p:spTree>
    <p:extLst>
      <p:ext uri="{BB962C8B-B14F-4D97-AF65-F5344CB8AC3E}">
        <p14:creationId xmlns:p14="http://schemas.microsoft.com/office/powerpoint/2010/main" val="61814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21</a:t>
            </a:fld>
            <a:endParaRPr lang="en-US" noProof="0" dirty="0"/>
          </a:p>
        </p:txBody>
      </p:sp>
    </p:spTree>
    <p:extLst>
      <p:ext uri="{BB962C8B-B14F-4D97-AF65-F5344CB8AC3E}">
        <p14:creationId xmlns:p14="http://schemas.microsoft.com/office/powerpoint/2010/main" val="2018091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22</a:t>
            </a:fld>
            <a:endParaRPr lang="en-US" noProof="0" dirty="0"/>
          </a:p>
        </p:txBody>
      </p:sp>
    </p:spTree>
    <p:extLst>
      <p:ext uri="{BB962C8B-B14F-4D97-AF65-F5344CB8AC3E}">
        <p14:creationId xmlns:p14="http://schemas.microsoft.com/office/powerpoint/2010/main" val="398891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702750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23</a:t>
            </a:fld>
            <a:endParaRPr lang="en-US" noProof="0" dirty="0"/>
          </a:p>
        </p:txBody>
      </p:sp>
    </p:spTree>
    <p:extLst>
      <p:ext uri="{BB962C8B-B14F-4D97-AF65-F5344CB8AC3E}">
        <p14:creationId xmlns:p14="http://schemas.microsoft.com/office/powerpoint/2010/main" val="2236449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24</a:t>
            </a:fld>
            <a:endParaRPr lang="en-US" noProof="0" dirty="0"/>
          </a:p>
        </p:txBody>
      </p:sp>
    </p:spTree>
    <p:extLst>
      <p:ext uri="{BB962C8B-B14F-4D97-AF65-F5344CB8AC3E}">
        <p14:creationId xmlns:p14="http://schemas.microsoft.com/office/powerpoint/2010/main" val="1387242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25</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355304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345316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2824784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4280046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23057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90192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326569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prstGeom prst="rect">
            <a:avLst/>
          </a:prstGeom>
          <a:solidFill>
            <a:schemeClr val="bg1">
              <a:lumMod val="85000"/>
            </a:schemeClr>
          </a:solidFill>
          <a:effectLst>
            <a:softEdge rad="317500"/>
          </a:effectLst>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650685" y="3820804"/>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650685" y="4226974"/>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650685" y="4613337"/>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650828" y="4999701"/>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394222" y="1145254"/>
            <a:ext cx="4567666" cy="4688435"/>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1264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1354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1354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8008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8097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8097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80179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30269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30269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2351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2440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2440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6351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6440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12919"/>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98828" y="28440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90091"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90091"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dirty="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a:xfrm>
            <a:off x="11728948" y="6385422"/>
            <a:ext cx="288000" cy="288000"/>
          </a:xfrm>
          <a:prstGeom prst="ellipse">
            <a:avLst/>
          </a:prstGeom>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187400"/>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jp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864213" y="3216373"/>
            <a:ext cx="4099187" cy="2078700"/>
          </a:xfrm>
        </p:spPr>
        <p:txBody>
          <a:bodyPr/>
          <a:lstStyle/>
          <a:p>
            <a:r>
              <a:rPr lang="en-US" dirty="0"/>
              <a:t>ADD </a:t>
            </a:r>
            <a:br>
              <a:rPr lang="en-US" dirty="0"/>
            </a:br>
            <a:r>
              <a:rPr lang="en-US" dirty="0"/>
              <a:t>Trends</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6591300" y="5428423"/>
            <a:ext cx="5372100" cy="1048939"/>
          </a:xfrm>
        </p:spPr>
        <p:txBody>
          <a:bodyPr/>
          <a:lstStyle/>
          <a:p>
            <a:r>
              <a:rPr lang="en-US" b="0" dirty="0"/>
              <a:t>A place where you can find anything you can ask for in fashion</a:t>
            </a:r>
          </a:p>
        </p:txBody>
      </p:sp>
      <p:pic>
        <p:nvPicPr>
          <p:cNvPr id="11" name="Picture 11" descr="An open computer&#10;&#10;Description generated with high confidence">
            <a:extLst>
              <a:ext uri="{FF2B5EF4-FFF2-40B4-BE49-F238E27FC236}">
                <a16:creationId xmlns:a16="http://schemas.microsoft.com/office/drawing/2014/main" id="{77EE6689-A4EF-46EA-8A39-D44FADB95068}"/>
              </a:ext>
            </a:extLst>
          </p:cNvPr>
          <p:cNvPicPr>
            <a:picLocks noGrp="1" noChangeAspect="1"/>
          </p:cNvPicPr>
          <p:nvPr>
            <p:ph type="pic" sz="quarter" idx="10"/>
          </p:nvPr>
        </p:nvPicPr>
        <p:blipFill rotWithShape="1">
          <a:blip r:embed="rId3"/>
          <a:srcRect l="22589" r="22589"/>
          <a:stretch/>
        </p:blipFill>
        <p:spPr>
          <a:prstGeom prst="rect">
            <a:avLst/>
          </a:prstGeom>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EAD0BB-8640-312A-77D8-69D98E3C1515}"/>
              </a:ext>
            </a:extLst>
          </p:cNvPr>
          <p:cNvSpPr>
            <a:spLocks noGrp="1"/>
          </p:cNvSpPr>
          <p:nvPr>
            <p:ph type="sldNum" sz="quarter" idx="11"/>
          </p:nvPr>
        </p:nvSpPr>
        <p:spPr/>
        <p:txBody>
          <a:bodyPr/>
          <a:lstStyle/>
          <a:p>
            <a:pPr algn="ctr"/>
            <a:fld id="{B67B645E-C5E5-4727-B977-D372A0AA71D9}" type="slidenum">
              <a:rPr lang="en-US" noProof="0" smtClean="0"/>
              <a:pPr algn="ctr"/>
              <a:t>10</a:t>
            </a:fld>
            <a:endParaRPr lang="en-US" noProof="0" dirty="0"/>
          </a:p>
        </p:txBody>
      </p:sp>
      <p:pic>
        <p:nvPicPr>
          <p:cNvPr id="1026" name="Picture 2" descr="How to Build an eCommerce Mobile App - An Ultimate Guide | Vilmate">
            <a:extLst>
              <a:ext uri="{FF2B5EF4-FFF2-40B4-BE49-F238E27FC236}">
                <a16:creationId xmlns:a16="http://schemas.microsoft.com/office/drawing/2014/main" id="{18A65737-E581-0B63-09FE-19BC935AF6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35" b="9041"/>
          <a:stretch/>
        </p:blipFill>
        <p:spPr bwMode="auto">
          <a:xfrm>
            <a:off x="0" y="76200"/>
            <a:ext cx="12192000" cy="670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89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EAD0BB-8640-312A-77D8-69D98E3C1515}"/>
              </a:ext>
            </a:extLst>
          </p:cNvPr>
          <p:cNvSpPr>
            <a:spLocks noGrp="1"/>
          </p:cNvSpPr>
          <p:nvPr>
            <p:ph type="sldNum" sz="quarter" idx="11"/>
          </p:nvPr>
        </p:nvSpPr>
        <p:spPr/>
        <p:txBody>
          <a:bodyPr/>
          <a:lstStyle/>
          <a:p>
            <a:pPr algn="ctr"/>
            <a:fld id="{B67B645E-C5E5-4727-B977-D372A0AA71D9}" type="slidenum">
              <a:rPr lang="en-US" noProof="0" smtClean="0"/>
              <a:pPr algn="ctr"/>
              <a:t>11</a:t>
            </a:fld>
            <a:endParaRPr lang="en-US" noProof="0" dirty="0"/>
          </a:p>
        </p:txBody>
      </p:sp>
      <p:pic>
        <p:nvPicPr>
          <p:cNvPr id="3074" name="Picture 2" descr="Important Features For e-Commerce Platform Development">
            <a:extLst>
              <a:ext uri="{FF2B5EF4-FFF2-40B4-BE49-F238E27FC236}">
                <a16:creationId xmlns:a16="http://schemas.microsoft.com/office/drawing/2014/main" id="{547F6D24-82F3-C0A5-FF3B-FB08313FC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4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36359" y="3061340"/>
            <a:ext cx="3863221" cy="720000"/>
          </a:xfrm>
        </p:spPr>
        <p:txBody>
          <a:bodyPr/>
          <a:lstStyle/>
          <a:p>
            <a:r>
              <a:rPr lang="en-US" dirty="0"/>
              <a:t>Scope</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236226" y="165978"/>
            <a:ext cx="4792973" cy="5831410"/>
          </a:xfrm>
        </p:spPr>
        <p:txBody>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Secure customer profile management and registration options.</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A suitable search engine for quick and simple access to certain goods and services.</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Adding goods to a shopping cart so that customers can add a large number of items to their carts and then check out all at once. Items in the cart can be added or removed by customers.</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Regular notifications of new arrivals to registered OFS clients.</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Showing the "Most Purchased" products from each shop category.</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Informational charts and data regarding the bestsellers in each category and age range for Administrators and Shop owners.</a:t>
            </a:r>
          </a:p>
          <a:p>
            <a:pPr>
              <a:lnSpc>
                <a:spcPct val="115000"/>
              </a:lnSpc>
              <a:spcAft>
                <a:spcPts val="10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12</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8" name="Picture Placeholder 7">
            <a:extLst>
              <a:ext uri="{FF2B5EF4-FFF2-40B4-BE49-F238E27FC236}">
                <a16:creationId xmlns:a16="http://schemas.microsoft.com/office/drawing/2014/main" id="{76A8D11B-0254-C35E-0E63-E7F056BE5B60}"/>
              </a:ext>
            </a:extLst>
          </p:cNvPr>
          <p:cNvPicPr>
            <a:picLocks noGrp="1" noChangeAspect="1"/>
          </p:cNvPicPr>
          <p:nvPr>
            <p:ph type="pic" sz="quarter" idx="10"/>
          </p:nvPr>
        </p:nvPicPr>
        <p:blipFill>
          <a:blip r:embed="rId5"/>
          <a:srcRect l="13354" r="13354"/>
          <a:stretch>
            <a:fillRect/>
          </a:stretch>
        </p:blipFill>
        <p:spPr>
          <a:xfrm>
            <a:off x="4889993" y="0"/>
            <a:ext cx="2946366" cy="3014256"/>
          </a:xfrm>
        </p:spPr>
      </p:pic>
    </p:spTree>
    <p:extLst>
      <p:ext uri="{BB962C8B-B14F-4D97-AF65-F5344CB8AC3E}">
        <p14:creationId xmlns:p14="http://schemas.microsoft.com/office/powerpoint/2010/main" val="215970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13</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8194" name="Picture 2" descr="What is the Scope of eCommerce in India? -Shiprocket">
            <a:extLst>
              <a:ext uri="{FF2B5EF4-FFF2-40B4-BE49-F238E27FC236}">
                <a16:creationId xmlns:a16="http://schemas.microsoft.com/office/drawing/2014/main" id="{F1656D77-26BC-CD20-FD49-D5D090E757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7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0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476565" y="2572871"/>
            <a:ext cx="4223015" cy="1208469"/>
          </a:xfrm>
        </p:spPr>
        <p:txBody>
          <a:bodyPr/>
          <a:lstStyle/>
          <a:p>
            <a:r>
              <a:rPr lang="en-US" dirty="0"/>
              <a:t>Operating Environment</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19070" y="1773775"/>
            <a:ext cx="4613674" cy="4504634"/>
          </a:xfrm>
        </p:spPr>
        <p:txBody>
          <a:bodyPr/>
          <a:lstStyle/>
          <a:p>
            <a:pPr marL="342900" lvl="0" indent="-342900">
              <a:lnSpc>
                <a:spcPct val="100000"/>
              </a:lnSpc>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Windows will be the operating system for the product. ADD Trends is a website that will work with all well-known browsers; as examples, we'll use Microsoft Internet Explorer, Google Chrome, and Mozilla Firefox. Additionally, IE 6.0 will be compatible with it. The majority of the functions will work with Mozilla Firefox and Opera 7.0 or later. The internet connection would be the only prerequisite for using this online product.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hardware configuration consists of a 40GB hard drive, a 15-inch color monitor, and a keyboard with 122 keys.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Keyboards and mice are the two most essential input and output devices.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14</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9" name="Picture Placeholder 8">
            <a:extLst>
              <a:ext uri="{FF2B5EF4-FFF2-40B4-BE49-F238E27FC236}">
                <a16:creationId xmlns:a16="http://schemas.microsoft.com/office/drawing/2014/main" id="{2A58B91A-7D9C-3D6C-CA33-293B3DEDF3C2}"/>
              </a:ext>
            </a:extLst>
          </p:cNvPr>
          <p:cNvPicPr>
            <a:picLocks noGrp="1" noChangeAspect="1"/>
          </p:cNvPicPr>
          <p:nvPr>
            <p:ph type="pic" sz="quarter" idx="10"/>
          </p:nvPr>
        </p:nvPicPr>
        <p:blipFill>
          <a:blip r:embed="rId5"/>
          <a:srcRect l="22523" r="22523"/>
          <a:stretch>
            <a:fillRect/>
          </a:stretch>
        </p:blipFill>
        <p:spPr>
          <a:xfrm>
            <a:off x="4788726" y="226088"/>
            <a:ext cx="3475177" cy="3555252"/>
          </a:xfrm>
        </p:spPr>
      </p:pic>
    </p:spTree>
    <p:extLst>
      <p:ext uri="{BB962C8B-B14F-4D97-AF65-F5344CB8AC3E}">
        <p14:creationId xmlns:p14="http://schemas.microsoft.com/office/powerpoint/2010/main" val="30144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EAD0BB-8640-312A-77D8-69D98E3C1515}"/>
              </a:ext>
            </a:extLst>
          </p:cNvPr>
          <p:cNvSpPr>
            <a:spLocks noGrp="1"/>
          </p:cNvSpPr>
          <p:nvPr>
            <p:ph type="sldNum" sz="quarter" idx="11"/>
          </p:nvPr>
        </p:nvSpPr>
        <p:spPr/>
        <p:txBody>
          <a:bodyPr/>
          <a:lstStyle/>
          <a:p>
            <a:pPr algn="ctr"/>
            <a:fld id="{B67B645E-C5E5-4727-B977-D372A0AA71D9}" type="slidenum">
              <a:rPr lang="en-US" noProof="0" smtClean="0"/>
              <a:pPr algn="ctr"/>
              <a:t>15</a:t>
            </a:fld>
            <a:endParaRPr lang="en-US" noProof="0" dirty="0"/>
          </a:p>
        </p:txBody>
      </p:sp>
      <p:pic>
        <p:nvPicPr>
          <p:cNvPr id="5122" name="Picture 2" descr="4 benefits of a Standard Operating Environment (SOE) | The Enterprisers  Project">
            <a:extLst>
              <a:ext uri="{FF2B5EF4-FFF2-40B4-BE49-F238E27FC236}">
                <a16:creationId xmlns:a16="http://schemas.microsoft.com/office/drawing/2014/main" id="{23CB4D7C-3EFB-0C31-50E3-2113D74B5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715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36359" y="3061340"/>
            <a:ext cx="3863221" cy="720000"/>
          </a:xfrm>
        </p:spPr>
        <p:txBody>
          <a:bodyPr/>
          <a:lstStyle/>
          <a:p>
            <a:r>
              <a:rPr lang="en-US" dirty="0"/>
              <a:t>Assumption and dependencies</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16</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
        <p:nvSpPr>
          <p:cNvPr id="2" name="Rectangle 1">
            <a:extLst>
              <a:ext uri="{FF2B5EF4-FFF2-40B4-BE49-F238E27FC236}">
                <a16:creationId xmlns:a16="http://schemas.microsoft.com/office/drawing/2014/main" id="{5078FF42-EDBC-E121-071D-63185F2B6C9C}"/>
              </a:ext>
            </a:extLst>
          </p:cNvPr>
          <p:cNvSpPr/>
          <p:nvPr/>
        </p:nvSpPr>
        <p:spPr>
          <a:xfrm>
            <a:off x="175052" y="189686"/>
            <a:ext cx="5591292" cy="6571030"/>
          </a:xfrm>
          <a:prstGeom prst="rect">
            <a:avLst/>
          </a:prstGeom>
          <a:noFill/>
        </p:spPr>
        <p:txBody>
          <a:bodyPr wrap="square" lIns="91440" tIns="45720" rIns="91440" bIns="45720">
            <a:spAutoFit/>
          </a:bodyPr>
          <a:lstStyle/>
          <a:p>
            <a:pPr lvl="0"/>
            <a:r>
              <a:rPr lang="en-US" sz="2500" b="1" dirty="0">
                <a:effectLst/>
                <a:latin typeface="Times" panose="02020603050405020304" pitchFamily="18" charset="0"/>
                <a:ea typeface="Times New Roman" panose="02020603050405020304" pitchFamily="18" charset="0"/>
                <a:cs typeface="Times New Roman" panose="02020603050405020304" pitchFamily="18" charset="0"/>
              </a:rPr>
              <a:t>ASSUMPTION</a:t>
            </a:r>
          </a:p>
          <a:p>
            <a:pPr marL="342900" lvl="0" indent="-342900">
              <a:buFont typeface="Wingdings" panose="05000000000000000000" pitchFamily="2" charset="2"/>
              <a:buChar char=""/>
            </a:pP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Coding should be flawless.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system must be simple to use for people to find it straightforward to </a:t>
            </a:r>
            <a:r>
              <a:rPr lang="en-US" sz="1800" dirty="0" err="1">
                <a:effectLst/>
                <a:latin typeface="Times" panose="02020603050405020304" pitchFamily="18" charset="0"/>
                <a:ea typeface="Times New Roman" panose="02020603050405020304" pitchFamily="18" charset="0"/>
                <a:cs typeface="Times New Roman" panose="02020603050405020304" pitchFamily="18" charset="0"/>
              </a:rPr>
              <a:t>utilise</a:t>
            </a:r>
            <a:r>
              <a:rPr lang="en-US" sz="1800" dirty="0">
                <a:effectLst/>
                <a:latin typeface="Times"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system ought to be more capable and offer quick database access.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system has to facilitate rapid transactions and offer search functionality.</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ADD Trend is active around-the-clock.</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Any machine with internet browsing capability can be used by users.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and a connection to the internet.</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To access their accounts, users must have the proper usernames and passwords.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Create online accounts and do tasks.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39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36359" y="3061340"/>
            <a:ext cx="3863221" cy="720000"/>
          </a:xfrm>
        </p:spPr>
        <p:txBody>
          <a:bodyPr/>
          <a:lstStyle/>
          <a:p>
            <a:r>
              <a:rPr lang="en-US" dirty="0"/>
              <a:t>Assumption and dependencies</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17</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
        <p:nvSpPr>
          <p:cNvPr id="2" name="Rectangle 1">
            <a:extLst>
              <a:ext uri="{FF2B5EF4-FFF2-40B4-BE49-F238E27FC236}">
                <a16:creationId xmlns:a16="http://schemas.microsoft.com/office/drawing/2014/main" id="{5078FF42-EDBC-E121-071D-63185F2B6C9C}"/>
              </a:ext>
            </a:extLst>
          </p:cNvPr>
          <p:cNvSpPr/>
          <p:nvPr/>
        </p:nvSpPr>
        <p:spPr>
          <a:xfrm>
            <a:off x="175052" y="189686"/>
            <a:ext cx="5591292" cy="4909036"/>
          </a:xfrm>
          <a:prstGeom prst="rect">
            <a:avLst/>
          </a:prstGeom>
          <a:noFill/>
        </p:spPr>
        <p:txBody>
          <a:bodyPr wrap="square" lIns="91440" tIns="45720" rIns="91440" bIns="45720">
            <a:spAutoFit/>
          </a:bodyPr>
          <a:lstStyle/>
          <a:p>
            <a:pPr lvl="0"/>
            <a:r>
              <a:rPr lang="en-US" sz="2500" b="1" dirty="0">
                <a:effectLst/>
                <a:latin typeface="Times" panose="02020603050405020304" pitchFamily="18" charset="0"/>
                <a:ea typeface="Times New Roman" panose="02020603050405020304" pitchFamily="18" charset="0"/>
                <a:cs typeface="Times New Roman" panose="02020603050405020304" pitchFamily="18" charset="0"/>
              </a:rPr>
              <a:t>Dependencies</a:t>
            </a:r>
          </a:p>
          <a:p>
            <a:pPr marL="342900" lvl="0" indent="-342900">
              <a:buFont typeface="Wingdings" panose="05000000000000000000" pitchFamily="2" charset="2"/>
              <a:buChar char=""/>
            </a:pP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particular gear and software required to execute the product.</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project will be based on a list of specifications and requirements.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build and operate.</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product should be properly understood by the end users (admin).</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generic report store ought to be in the system.</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Each user's data must be kept in a database that the ADD Trends system can access.</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705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gray"/>
        <p:txBody>
          <a:bodyPr/>
          <a:lstStyle/>
          <a:p>
            <a:r>
              <a:rPr lang="en-US" dirty="0"/>
              <a:t>Requirements</a:t>
            </a:r>
          </a:p>
        </p:txBody>
      </p:sp>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p:txBody>
          <a:bodyPr/>
          <a:lstStyle/>
          <a:p>
            <a:r>
              <a:rPr lang="en-US" dirty="0"/>
              <a:t>Processor</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p:txBody>
          <a:bodyPr/>
          <a:lstStyle/>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Pentium(R)Dual-core CPU or higher</a:t>
            </a:r>
            <a:endParaRPr lang="en-US" dirty="0"/>
          </a:p>
        </p:txBody>
      </p:sp>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p:txBody>
          <a:bodyPr/>
          <a:lstStyle/>
          <a:p>
            <a:r>
              <a:rPr lang="en-US" dirty="0"/>
              <a:t>RAM</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p:txBody>
          <a:bodyPr/>
          <a:lstStyle/>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512 MB or higher</a:t>
            </a:r>
            <a:endParaRPr lang="en-US" dirty="0"/>
          </a:p>
        </p:txBody>
      </p:sp>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p:txBody>
          <a:bodyPr/>
          <a:lstStyle/>
          <a:p>
            <a:r>
              <a:rPr lang="en-US" dirty="0"/>
              <a:t>ROM</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a:lstStyle/>
          <a:p>
            <a:r>
              <a:rPr lang="en-US" dirty="0"/>
              <a:t>Lorem </a:t>
            </a:r>
            <a:r>
              <a:rPr lang="en-US" noProof="1"/>
              <a:t>ipsum dolor sit amet, consectetur adipiscing elit. </a:t>
            </a:r>
          </a:p>
          <a:p>
            <a:endParaRPr lang="en-US" dirty="0"/>
          </a:p>
        </p:txBody>
      </p:sp>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a:xfrm>
            <a:off x="3657678" y="5448144"/>
            <a:ext cx="1882510" cy="252000"/>
          </a:xfrm>
        </p:spPr>
        <p:txBody>
          <a:bodyPr/>
          <a:lstStyle/>
          <a:p>
            <a:r>
              <a:rPr lang="en-US" dirty="0"/>
              <a:t>Operating System</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a:xfrm>
            <a:off x="3704060" y="5727285"/>
            <a:ext cx="1620000" cy="434302"/>
          </a:xfrm>
        </p:spPr>
        <p:txBody>
          <a:bodyPr/>
          <a:lstStyle/>
          <a:p>
            <a:r>
              <a:rPr lang="en-US" dirty="0"/>
              <a:t>Windows 7 or higher</a:t>
            </a:r>
          </a:p>
        </p:txBody>
      </p:sp>
      <p:sp>
        <p:nvSpPr>
          <p:cNvPr id="53" name="Slide Number Placeholder 52">
            <a:extLst>
              <a:ext uri="{FF2B5EF4-FFF2-40B4-BE49-F238E27FC236}">
                <a16:creationId xmlns:a16="http://schemas.microsoft.com/office/drawing/2014/main" id="{474644FF-FECF-47C3-A483-0F4796C05187}"/>
              </a:ext>
            </a:extLst>
          </p:cNvPr>
          <p:cNvSpPr>
            <a:spLocks noGrp="1"/>
          </p:cNvSpPr>
          <p:nvPr>
            <p:ph type="sldNum" sz="quarter" idx="56"/>
          </p:nvPr>
        </p:nvSpPr>
        <p:spPr/>
        <p:txBody>
          <a:bodyPr/>
          <a:lstStyle/>
          <a:p>
            <a:fld id="{B67B645E-C5E5-4727-B977-D372A0AA71D9}" type="slidenum">
              <a:rPr lang="en-US" smtClean="0"/>
              <a:pPr/>
              <a:t>18</a:t>
            </a:fld>
            <a:endParaRPr lang="en-US" dirty="0"/>
          </a:p>
        </p:txBody>
      </p:sp>
      <p:pic>
        <p:nvPicPr>
          <p:cNvPr id="17" name="Picture 16" descr="logo placeholder">
            <a:extLst>
              <a:ext uri="{FF2B5EF4-FFF2-40B4-BE49-F238E27FC236}">
                <a16:creationId xmlns:a16="http://schemas.microsoft.com/office/drawing/2014/main" id="{88FF080C-4CFD-4F99-99D3-F7C6ED65B998}"/>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6146" name="Picture 2" descr="Cpu - Free computer icons">
            <a:extLst>
              <a:ext uri="{FF2B5EF4-FFF2-40B4-BE49-F238E27FC236}">
                <a16:creationId xmlns:a16="http://schemas.microsoft.com/office/drawing/2014/main" id="{886DC648-6FE4-F988-638E-1003E9628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490" y="747966"/>
            <a:ext cx="1027677" cy="102767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am - Free computer icons">
            <a:extLst>
              <a:ext uri="{FF2B5EF4-FFF2-40B4-BE49-F238E27FC236}">
                <a16:creationId xmlns:a16="http://schemas.microsoft.com/office/drawing/2014/main" id="{F20C3CFE-BBC9-A9BF-1078-539DC28C5D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96" y="714067"/>
            <a:ext cx="1235728" cy="123572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OM file format - Free interface icons">
            <a:extLst>
              <a:ext uri="{FF2B5EF4-FFF2-40B4-BE49-F238E27FC236}">
                <a16:creationId xmlns:a16="http://schemas.microsoft.com/office/drawing/2014/main" id="{B5233AFC-6CAB-6766-43C4-2A2F278DB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0345" y="3709356"/>
            <a:ext cx="1151965" cy="115196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Operating system - Free computer icons">
            <a:extLst>
              <a:ext uri="{FF2B5EF4-FFF2-40B4-BE49-F238E27FC236}">
                <a16:creationId xmlns:a16="http://schemas.microsoft.com/office/drawing/2014/main" id="{E9044DE9-D290-D80A-AC76-9265EEA08F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8430" y="3584038"/>
            <a:ext cx="1331259" cy="133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91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7578276" y="2170948"/>
            <a:ext cx="3863221" cy="1258052"/>
          </a:xfrm>
        </p:spPr>
        <p:txBody>
          <a:bodyPr/>
          <a:lstStyle/>
          <a:p>
            <a:r>
              <a:rPr lang="en-US" dirty="0"/>
              <a:t>Non-functional Requirements</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19</a:t>
            </a:fld>
            <a:endParaRPr lang="en-US" dirty="0"/>
          </a:p>
        </p:txBody>
      </p:sp>
      <p:pic>
        <p:nvPicPr>
          <p:cNvPr id="6" name="Picture 5" descr="logo placeholder">
            <a:extLst>
              <a:ext uri="{FF2B5EF4-FFF2-40B4-BE49-F238E27FC236}">
                <a16:creationId xmlns:a16="http://schemas.microsoft.com/office/drawing/2014/main" id="{4B03F0C8-2C7A-40E0-9E0A-A7AFD25D720D}"/>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
        <p:nvSpPr>
          <p:cNvPr id="4" name="Rectangle 3">
            <a:extLst>
              <a:ext uri="{FF2B5EF4-FFF2-40B4-BE49-F238E27FC236}">
                <a16:creationId xmlns:a16="http://schemas.microsoft.com/office/drawing/2014/main" id="{39B81E5C-1ED9-7548-26E8-1350A05A4864}"/>
              </a:ext>
            </a:extLst>
          </p:cNvPr>
          <p:cNvSpPr/>
          <p:nvPr/>
        </p:nvSpPr>
        <p:spPr>
          <a:xfrm>
            <a:off x="7964622" y="3801053"/>
            <a:ext cx="3392339" cy="1323439"/>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dirty="0">
                <a:ln w="0"/>
                <a:solidFill>
                  <a:schemeClr val="bg1"/>
                </a:solidFill>
                <a:effectLst>
                  <a:outerShdw blurRad="38100" dist="19050" dir="2700000" algn="tl" rotWithShape="0">
                    <a:schemeClr val="dk1">
                      <a:alpha val="40000"/>
                    </a:schemeClr>
                  </a:outerShdw>
                </a:effectLst>
              </a:rPr>
              <a:t>P</a:t>
            </a:r>
            <a:r>
              <a:rPr lang="en-US" sz="2000" b="0" cap="none" spc="0" dirty="0">
                <a:ln w="0"/>
                <a:solidFill>
                  <a:schemeClr val="bg1"/>
                </a:solidFill>
                <a:effectLst>
                  <a:outerShdw blurRad="38100" dist="19050" dir="2700000" algn="tl" rotWithShape="0">
                    <a:schemeClr val="dk1">
                      <a:alpha val="40000"/>
                    </a:schemeClr>
                  </a:outerShdw>
                </a:effectLst>
              </a:rPr>
              <a:t>erformance Requirements</a:t>
            </a:r>
          </a:p>
          <a:p>
            <a:pPr marL="342900" indent="-342900">
              <a:buFont typeface="Arial" panose="020B0604020202020204" pitchFamily="34" charset="0"/>
              <a:buChar char="•"/>
            </a:pPr>
            <a:r>
              <a:rPr lang="en-US" sz="2000" dirty="0">
                <a:ln w="0"/>
                <a:solidFill>
                  <a:schemeClr val="bg1"/>
                </a:solidFill>
                <a:effectLst>
                  <a:outerShdw blurRad="38100" dist="19050" dir="2700000" algn="tl" rotWithShape="0">
                    <a:schemeClr val="dk1">
                      <a:alpha val="40000"/>
                    </a:schemeClr>
                  </a:outerShdw>
                </a:effectLst>
              </a:rPr>
              <a:t>Safety Requirements</a:t>
            </a:r>
          </a:p>
          <a:p>
            <a:pPr marL="342900" indent="-342900">
              <a:buFont typeface="Arial" panose="020B0604020202020204" pitchFamily="34" charset="0"/>
              <a:buChar char="•"/>
            </a:pPr>
            <a:r>
              <a:rPr lang="en-US" sz="2000" b="0" cap="none" spc="0" dirty="0">
                <a:ln w="0"/>
                <a:solidFill>
                  <a:schemeClr val="bg1"/>
                </a:solidFill>
                <a:effectLst>
                  <a:outerShdw blurRad="38100" dist="19050" dir="2700000" algn="tl" rotWithShape="0">
                    <a:schemeClr val="dk1">
                      <a:alpha val="40000"/>
                    </a:schemeClr>
                  </a:outerShdw>
                </a:effectLst>
              </a:rPr>
              <a:t>Security Requirements</a:t>
            </a:r>
          </a:p>
          <a:p>
            <a:pPr marL="342900" indent="-342900">
              <a:buFont typeface="Arial" panose="020B0604020202020204" pitchFamily="34" charset="0"/>
              <a:buChar char="•"/>
            </a:pPr>
            <a:r>
              <a:rPr lang="en-US" sz="2000" dirty="0">
                <a:ln w="0"/>
                <a:solidFill>
                  <a:schemeClr val="bg1"/>
                </a:solidFill>
                <a:effectLst>
                  <a:outerShdw blurRad="38100" dist="19050" dir="2700000" algn="tl" rotWithShape="0">
                    <a:schemeClr val="dk1">
                      <a:alpha val="40000"/>
                    </a:schemeClr>
                  </a:outerShdw>
                </a:effectLst>
              </a:rPr>
              <a:t>Software Quality Attributes</a:t>
            </a:r>
            <a:endParaRPr lang="en-US" sz="2000" b="0" cap="none" spc="0" dirty="0">
              <a:ln w="0"/>
              <a:solidFill>
                <a:schemeClr val="bg1"/>
              </a:solidFill>
              <a:effectLst>
                <a:outerShdw blurRad="38100" dist="19050" dir="2700000" algn="tl" rotWithShape="0">
                  <a:schemeClr val="dk1">
                    <a:alpha val="40000"/>
                  </a:schemeClr>
                </a:outerShdw>
              </a:effectLst>
            </a:endParaRPr>
          </a:p>
        </p:txBody>
      </p:sp>
      <p:pic>
        <p:nvPicPr>
          <p:cNvPr id="10" name="Picture Placeholder 9">
            <a:extLst>
              <a:ext uri="{FF2B5EF4-FFF2-40B4-BE49-F238E27FC236}">
                <a16:creationId xmlns:a16="http://schemas.microsoft.com/office/drawing/2014/main" id="{7F14140F-BE8F-6C05-96F9-BABFBF6A237C}"/>
              </a:ext>
            </a:extLst>
          </p:cNvPr>
          <p:cNvPicPr>
            <a:picLocks noGrp="1" noChangeAspect="1"/>
          </p:cNvPicPr>
          <p:nvPr>
            <p:ph type="pic" sz="quarter" idx="13"/>
          </p:nvPr>
        </p:nvPicPr>
        <p:blipFill>
          <a:blip r:embed="rId5"/>
          <a:srcRect l="12862" r="12862"/>
          <a:stretch>
            <a:fillRect/>
          </a:stretch>
        </p:blipFill>
        <p:spPr>
          <a:xfrm>
            <a:off x="0" y="892480"/>
            <a:ext cx="5769643" cy="4369801"/>
          </a:xfrm>
        </p:spPr>
      </p:pic>
    </p:spTree>
    <p:extLst>
      <p:ext uri="{BB962C8B-B14F-4D97-AF65-F5344CB8AC3E}">
        <p14:creationId xmlns:p14="http://schemas.microsoft.com/office/powerpoint/2010/main" val="134464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dirty="0"/>
              <a:t>INDEX</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1073764" y="2850709"/>
            <a:ext cx="1620000" cy="360000"/>
          </a:xfrm>
        </p:spPr>
        <p:txBody>
          <a:bodyPr/>
          <a:lstStyle/>
          <a:p>
            <a:r>
              <a:rPr lang="en-US" sz="3000" dirty="0">
                <a:solidFill>
                  <a:schemeClr val="bg2"/>
                </a:solidFill>
              </a:rPr>
              <a:t>1.</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988656" y="3950114"/>
            <a:ext cx="1620000" cy="719999"/>
          </a:xfrm>
        </p:spPr>
        <p:txBody>
          <a:bodyPr/>
          <a:lstStyle/>
          <a:p>
            <a:r>
              <a:rPr lang="en-US" dirty="0"/>
              <a:t>Group Members</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a:xfrm>
            <a:off x="7452484" y="3950115"/>
            <a:ext cx="1620000" cy="360000"/>
          </a:xfrm>
        </p:spPr>
        <p:txBody>
          <a:bodyPr/>
          <a:lstStyle/>
          <a:p>
            <a:r>
              <a:rPr lang="en-US" dirty="0"/>
              <a:t>Requirements</a:t>
            </a:r>
          </a:p>
        </p:txBody>
      </p:sp>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a:xfrm>
            <a:off x="9583344" y="3950115"/>
            <a:ext cx="1620000" cy="360000"/>
          </a:xfrm>
        </p:spPr>
        <p:txBody>
          <a:bodyPr/>
          <a:lstStyle/>
          <a:p>
            <a:r>
              <a:rPr lang="en-US" dirty="0"/>
              <a:t>References</a:t>
            </a:r>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2</a:t>
            </a:fld>
            <a:endParaRPr lang="en-US" dirty="0"/>
          </a:p>
        </p:txBody>
      </p:sp>
      <p:sp>
        <p:nvSpPr>
          <p:cNvPr id="28" name="Text Placeholder 8">
            <a:extLst>
              <a:ext uri="{FF2B5EF4-FFF2-40B4-BE49-F238E27FC236}">
                <a16:creationId xmlns:a16="http://schemas.microsoft.com/office/drawing/2014/main" id="{296D76F5-3C49-6BC7-3C9E-0271414A6CD9}"/>
              </a:ext>
            </a:extLst>
          </p:cNvPr>
          <p:cNvSpPr txBox="1">
            <a:spLocks/>
          </p:cNvSpPr>
          <p:nvPr/>
        </p:nvSpPr>
        <p:spPr>
          <a:xfrm>
            <a:off x="3200004" y="2850709"/>
            <a:ext cx="1620000" cy="36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2"/>
                </a:solidFill>
              </a:rPr>
              <a:t>2.</a:t>
            </a:r>
          </a:p>
        </p:txBody>
      </p:sp>
      <p:sp>
        <p:nvSpPr>
          <p:cNvPr id="29" name="Text Placeholder 8">
            <a:extLst>
              <a:ext uri="{FF2B5EF4-FFF2-40B4-BE49-F238E27FC236}">
                <a16:creationId xmlns:a16="http://schemas.microsoft.com/office/drawing/2014/main" id="{A19671AC-9A54-6887-C6C5-BF6F7F55DB19}"/>
              </a:ext>
            </a:extLst>
          </p:cNvPr>
          <p:cNvSpPr txBox="1">
            <a:spLocks/>
          </p:cNvSpPr>
          <p:nvPr/>
        </p:nvSpPr>
        <p:spPr>
          <a:xfrm>
            <a:off x="5326244" y="2850709"/>
            <a:ext cx="1620000" cy="36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2"/>
                </a:solidFill>
              </a:rPr>
              <a:t>3.</a:t>
            </a:r>
          </a:p>
        </p:txBody>
      </p:sp>
      <p:sp>
        <p:nvSpPr>
          <p:cNvPr id="30" name="Text Placeholder 8">
            <a:extLst>
              <a:ext uri="{FF2B5EF4-FFF2-40B4-BE49-F238E27FC236}">
                <a16:creationId xmlns:a16="http://schemas.microsoft.com/office/drawing/2014/main" id="{B1C781AF-9E12-66D8-3143-05BFA4B3AE05}"/>
              </a:ext>
            </a:extLst>
          </p:cNvPr>
          <p:cNvSpPr txBox="1">
            <a:spLocks/>
          </p:cNvSpPr>
          <p:nvPr/>
        </p:nvSpPr>
        <p:spPr>
          <a:xfrm>
            <a:off x="7452484" y="2850709"/>
            <a:ext cx="1620000" cy="36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2"/>
                </a:solidFill>
              </a:rPr>
              <a:t>4.</a:t>
            </a:r>
          </a:p>
        </p:txBody>
      </p:sp>
      <p:sp>
        <p:nvSpPr>
          <p:cNvPr id="31" name="Text Placeholder 8">
            <a:extLst>
              <a:ext uri="{FF2B5EF4-FFF2-40B4-BE49-F238E27FC236}">
                <a16:creationId xmlns:a16="http://schemas.microsoft.com/office/drawing/2014/main" id="{5645ECD5-49E5-4095-DB86-36177CFDF33C}"/>
              </a:ext>
            </a:extLst>
          </p:cNvPr>
          <p:cNvSpPr txBox="1">
            <a:spLocks/>
          </p:cNvSpPr>
          <p:nvPr/>
        </p:nvSpPr>
        <p:spPr>
          <a:xfrm>
            <a:off x="9575832" y="2850709"/>
            <a:ext cx="1620000" cy="36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2"/>
                </a:solidFill>
              </a:rPr>
              <a:t>5.</a:t>
            </a:r>
          </a:p>
        </p:txBody>
      </p:sp>
      <p:sp>
        <p:nvSpPr>
          <p:cNvPr id="35" name="Text Placeholder 11">
            <a:extLst>
              <a:ext uri="{FF2B5EF4-FFF2-40B4-BE49-F238E27FC236}">
                <a16:creationId xmlns:a16="http://schemas.microsoft.com/office/drawing/2014/main" id="{3C91F663-1E1B-9755-6A1F-CC02C3B882F7}"/>
              </a:ext>
            </a:extLst>
          </p:cNvPr>
          <p:cNvSpPr txBox="1">
            <a:spLocks/>
          </p:cNvSpPr>
          <p:nvPr/>
        </p:nvSpPr>
        <p:spPr>
          <a:xfrm>
            <a:off x="5461157" y="3950114"/>
            <a:ext cx="1620000" cy="71999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 and Features</a:t>
            </a:r>
          </a:p>
        </p:txBody>
      </p:sp>
      <p:sp>
        <p:nvSpPr>
          <p:cNvPr id="38" name="Text Placeholder 11">
            <a:extLst>
              <a:ext uri="{FF2B5EF4-FFF2-40B4-BE49-F238E27FC236}">
                <a16:creationId xmlns:a16="http://schemas.microsoft.com/office/drawing/2014/main" id="{489AFC17-8A55-CB39-C2E4-92D1CFB1E692}"/>
              </a:ext>
            </a:extLst>
          </p:cNvPr>
          <p:cNvSpPr txBox="1">
            <a:spLocks/>
          </p:cNvSpPr>
          <p:nvPr/>
        </p:nvSpPr>
        <p:spPr>
          <a:xfrm>
            <a:off x="3330297" y="3950113"/>
            <a:ext cx="1620000" cy="71999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Introduction to E-commerce</a:t>
            </a:r>
          </a:p>
        </p:txBody>
      </p:sp>
    </p:spTree>
    <p:extLst>
      <p:ext uri="{BB962C8B-B14F-4D97-AF65-F5344CB8AC3E}">
        <p14:creationId xmlns:p14="http://schemas.microsoft.com/office/powerpoint/2010/main" val="2712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p:txBody>
          <a:bodyPr/>
          <a:lstStyle/>
          <a:p>
            <a:r>
              <a:rPr lang="en-US" dirty="0"/>
              <a:t>Lorem </a:t>
            </a:r>
            <a:r>
              <a:rPr lang="en-US" noProof="1"/>
              <a:t>ipsum dolor sit amet, consectetur adipiscing elit</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20</a:t>
            </a:fld>
            <a:endParaRPr lang="en-US" dirty="0"/>
          </a:p>
        </p:txBody>
      </p:sp>
      <p:pic>
        <p:nvPicPr>
          <p:cNvPr id="9" name="Picture Placeholder 8" descr="A person standing on a sidewalk looking at his phone">
            <a:extLst>
              <a:ext uri="{FF2B5EF4-FFF2-40B4-BE49-F238E27FC236}">
                <a16:creationId xmlns:a16="http://schemas.microsoft.com/office/drawing/2014/main" id="{42799937-A44F-4FB1-A231-F54C02388DB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t="35" b="35"/>
          <a:stretch>
            <a:fillRect/>
          </a:stretch>
        </p:blipFill>
        <p:spPr/>
      </p:pic>
      <p:sp>
        <p:nvSpPr>
          <p:cNvPr id="6" name="Oval 5" descr="Logo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1982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p:txBody>
          <a:bodyPr/>
          <a:lstStyle/>
          <a:p>
            <a:r>
              <a:rPr lang="en-US" dirty="0"/>
              <a:t>Section Divider 1</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p:txBody>
          <a:bodyPr/>
          <a:lstStyle/>
          <a:p>
            <a:r>
              <a:rPr lang="en-US" dirty="0"/>
              <a:t>Lorem </a:t>
            </a:r>
            <a:r>
              <a:rPr lang="en-US" noProof="1"/>
              <a:t>ipsum dolor sit amet, consectetur adipiscing elit</a:t>
            </a:r>
          </a:p>
        </p:txBody>
      </p:sp>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a:lstStyle/>
          <a:p>
            <a:fld id="{B67B645E-C5E5-4727-B977-D372A0AA71D9}" type="slidenum">
              <a:rPr lang="en-US" smtClean="0"/>
              <a:pPr/>
              <a:t>21</a:t>
            </a:fld>
            <a:endParaRPr lang="en-US" dirty="0"/>
          </a:p>
        </p:txBody>
      </p:sp>
      <p:pic>
        <p:nvPicPr>
          <p:cNvPr id="5" name="Picture 4" descr="logo placeholder">
            <a:extLst>
              <a:ext uri="{FF2B5EF4-FFF2-40B4-BE49-F238E27FC236}">
                <a16:creationId xmlns:a16="http://schemas.microsoft.com/office/drawing/2014/main" id="{3580E0E9-577A-42CA-93D5-F88661EAF80B}"/>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61020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Languages </a:t>
            </a:r>
          </a:p>
        </p:txBody>
      </p:sp>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a:xfrm>
            <a:off x="2647151" y="4301011"/>
            <a:ext cx="1620000" cy="360000"/>
          </a:xfrm>
        </p:spPr>
        <p:txBody>
          <a:bodyPr/>
          <a:lstStyle/>
          <a:p>
            <a:r>
              <a:rPr lang="en-US" sz="3000" dirty="0"/>
              <a:t>Front-end</a:t>
            </a:r>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a:xfrm>
            <a:off x="2647151" y="4754084"/>
            <a:ext cx="1620000" cy="720000"/>
          </a:xfrm>
        </p:spPr>
        <p:txBody>
          <a:bodyPr/>
          <a:lstStyle/>
          <a:p>
            <a:r>
              <a:rPr lang="en-US" sz="2500" dirty="0" err="1"/>
              <a:t>ReactJs</a:t>
            </a:r>
            <a:r>
              <a:rPr lang="en-US" sz="2500" dirty="0"/>
              <a:t> and </a:t>
            </a:r>
            <a:r>
              <a:rPr lang="en-US" sz="2500" dirty="0" err="1"/>
              <a:t>Nextjs</a:t>
            </a:r>
            <a:endParaRPr lang="en-US" sz="2500" dirty="0"/>
          </a:p>
        </p:txBody>
      </p:sp>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a:xfrm>
            <a:off x="5286000" y="4408877"/>
            <a:ext cx="1620000" cy="360000"/>
          </a:xfrm>
        </p:spPr>
        <p:txBody>
          <a:bodyPr/>
          <a:lstStyle/>
          <a:p>
            <a:r>
              <a:rPr lang="en-US" sz="3000" dirty="0"/>
              <a:t>Backend</a:t>
            </a:r>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sz="2500" dirty="0"/>
              <a:t>Django</a:t>
            </a:r>
          </a:p>
        </p:txBody>
      </p:sp>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a:xfrm>
            <a:off x="7924849" y="4301011"/>
            <a:ext cx="1620000" cy="360000"/>
          </a:xfrm>
        </p:spPr>
        <p:txBody>
          <a:bodyPr/>
          <a:lstStyle/>
          <a:p>
            <a:r>
              <a:rPr lang="en-US" sz="3000" dirty="0"/>
              <a:t>Libraries</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a:xfrm>
            <a:off x="7672532" y="4754084"/>
            <a:ext cx="2124634" cy="1138864"/>
          </a:xfrm>
        </p:spPr>
        <p:txBody>
          <a:bodyPr/>
          <a:lstStyle/>
          <a:p>
            <a:r>
              <a:rPr lang="en-US" sz="2500" dirty="0"/>
              <a:t>Tailwind and </a:t>
            </a:r>
            <a:r>
              <a:rPr lang="en-US" sz="2500" dirty="0" err="1"/>
              <a:t>Framermotion</a:t>
            </a:r>
            <a:endParaRPr lang="en-US" sz="2500" dirty="0"/>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22</a:t>
            </a:fld>
            <a:endParaRPr lang="en-US" dirty="0"/>
          </a:p>
        </p:txBody>
      </p:sp>
      <p:pic>
        <p:nvPicPr>
          <p:cNvPr id="7170" name="Picture 2" descr="React (JavaScript library) - Wikipedia">
            <a:extLst>
              <a:ext uri="{FF2B5EF4-FFF2-40B4-BE49-F238E27FC236}">
                <a16:creationId xmlns:a16="http://schemas.microsoft.com/office/drawing/2014/main" id="{1B7A5202-B6A7-C140-0D60-AC5CFBA2B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450" y="2475833"/>
            <a:ext cx="1433209" cy="124576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le, type, django Icon in vscode">
            <a:extLst>
              <a:ext uri="{FF2B5EF4-FFF2-40B4-BE49-F238E27FC236}">
                <a16:creationId xmlns:a16="http://schemas.microsoft.com/office/drawing/2014/main" id="{6D4C6078-6B74-EF8D-B8B8-43EB23B45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573" y="2115394"/>
            <a:ext cx="2070847" cy="207084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3DFF2A3-B18A-976B-314B-48D1A6CB4F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334" y="2317094"/>
            <a:ext cx="1620000"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96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Tools</a:t>
            </a:r>
          </a:p>
        </p:txBody>
      </p:sp>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a:xfrm>
            <a:off x="2647151" y="4301011"/>
            <a:ext cx="1620000" cy="360000"/>
          </a:xfrm>
        </p:spPr>
        <p:txBody>
          <a:bodyPr/>
          <a:lstStyle/>
          <a:p>
            <a:r>
              <a:rPr lang="en-US" sz="3000" dirty="0"/>
              <a:t>Designing</a:t>
            </a:r>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a:xfrm>
            <a:off x="2647151" y="4768877"/>
            <a:ext cx="1620000" cy="720000"/>
          </a:xfrm>
        </p:spPr>
        <p:txBody>
          <a:bodyPr/>
          <a:lstStyle/>
          <a:p>
            <a:r>
              <a:rPr lang="en-US" sz="2000" dirty="0"/>
              <a:t>Figma and photoshop</a:t>
            </a:r>
          </a:p>
        </p:txBody>
      </p:sp>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a:xfrm>
            <a:off x="5286000" y="4408877"/>
            <a:ext cx="1620000" cy="360000"/>
          </a:xfrm>
        </p:spPr>
        <p:txBody>
          <a:bodyPr/>
          <a:lstStyle/>
          <a:p>
            <a:r>
              <a:rPr lang="en-US" sz="3000" dirty="0"/>
              <a:t>Compiler</a:t>
            </a:r>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a:xfrm>
            <a:off x="5286000" y="4840594"/>
            <a:ext cx="1620000" cy="720000"/>
          </a:xfrm>
        </p:spPr>
        <p:txBody>
          <a:bodyPr/>
          <a:lstStyle/>
          <a:p>
            <a:r>
              <a:rPr lang="en-US" sz="2000" dirty="0"/>
              <a:t>VS-code</a:t>
            </a:r>
          </a:p>
        </p:txBody>
      </p:sp>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a:xfrm>
            <a:off x="7853131" y="4298963"/>
            <a:ext cx="1990116" cy="360000"/>
          </a:xfrm>
        </p:spPr>
        <p:txBody>
          <a:bodyPr/>
          <a:lstStyle/>
          <a:p>
            <a:r>
              <a:rPr lang="en-US" sz="3000" dirty="0"/>
              <a:t>Testing Tool</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a:xfrm>
            <a:off x="7772449" y="4768877"/>
            <a:ext cx="1990116" cy="720000"/>
          </a:xfrm>
        </p:spPr>
        <p:txBody>
          <a:bodyPr/>
          <a:lstStyle/>
          <a:p>
            <a:r>
              <a:rPr lang="en-US" sz="2000" dirty="0"/>
              <a:t>Chrome and React dev tool</a:t>
            </a:r>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23</a:t>
            </a:fld>
            <a:endParaRPr lang="en-US" dirty="0"/>
          </a:p>
        </p:txBody>
      </p:sp>
      <p:pic>
        <p:nvPicPr>
          <p:cNvPr id="8194" name="Picture 2" descr="Figma - Free logo icons">
            <a:extLst>
              <a:ext uri="{FF2B5EF4-FFF2-40B4-BE49-F238E27FC236}">
                <a16:creationId xmlns:a16="http://schemas.microsoft.com/office/drawing/2014/main" id="{2A22800A-93FC-3FFE-E94C-76EA14C46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451" y="2460812"/>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D65F41C-73A0-79F9-64F9-1E22EA3B5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753" y="2465183"/>
            <a:ext cx="1446494" cy="14464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eveloper - Free edit tools icons">
            <a:extLst>
              <a:ext uri="{FF2B5EF4-FFF2-40B4-BE49-F238E27FC236}">
                <a16:creationId xmlns:a16="http://schemas.microsoft.com/office/drawing/2014/main" id="{9B2BF9CD-6E79-5DE3-4012-1FEB418EB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374" y="2559037"/>
            <a:ext cx="1197175" cy="119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7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p:txBody>
          <a:bodyPr/>
          <a:lstStyle/>
          <a:p>
            <a:r>
              <a:rPr lang="en-US" dirty="0"/>
              <a:t>Summary</a:t>
            </a: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24</a:t>
            </a:fld>
            <a:endParaRPr lang="en-US" dirty="0"/>
          </a:p>
        </p:txBody>
      </p:sp>
      <p:pic>
        <p:nvPicPr>
          <p:cNvPr id="7" name="Picture 6" descr="logo placeholder">
            <a:extLst>
              <a:ext uri="{FF2B5EF4-FFF2-40B4-BE49-F238E27FC236}">
                <a16:creationId xmlns:a16="http://schemas.microsoft.com/office/drawing/2014/main" id="{8487E4F3-E6C4-420A-8CAD-3AFCF4D60F84}"/>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13" name="Picture Placeholder 12">
            <a:extLst>
              <a:ext uri="{FF2B5EF4-FFF2-40B4-BE49-F238E27FC236}">
                <a16:creationId xmlns:a16="http://schemas.microsoft.com/office/drawing/2014/main" id="{EE79C01B-5E23-BEE8-10C5-A5B2850AD166}"/>
              </a:ext>
            </a:extLst>
          </p:cNvPr>
          <p:cNvPicPr>
            <a:picLocks noGrp="1" noChangeAspect="1"/>
          </p:cNvPicPr>
          <p:nvPr>
            <p:ph type="pic" sz="quarter" idx="10"/>
          </p:nvPr>
        </p:nvPicPr>
        <p:blipFill>
          <a:blip r:embed="rId5"/>
          <a:srcRect l="18919" r="18919"/>
          <a:stretch>
            <a:fillRect/>
          </a:stretch>
        </p:blipFill>
        <p:spPr>
          <a:xfrm>
            <a:off x="5372329" y="180793"/>
            <a:ext cx="2613431" cy="2673650"/>
          </a:xfrm>
        </p:spPr>
      </p:pic>
      <p:sp>
        <p:nvSpPr>
          <p:cNvPr id="16" name="Rectangle 15">
            <a:extLst>
              <a:ext uri="{FF2B5EF4-FFF2-40B4-BE49-F238E27FC236}">
                <a16:creationId xmlns:a16="http://schemas.microsoft.com/office/drawing/2014/main" id="{98BCF58C-8AC7-B52A-E20E-D29F5BF495AE}"/>
              </a:ext>
            </a:extLst>
          </p:cNvPr>
          <p:cNvSpPr/>
          <p:nvPr/>
        </p:nvSpPr>
        <p:spPr>
          <a:xfrm>
            <a:off x="328027" y="1420090"/>
            <a:ext cx="5044302" cy="4708981"/>
          </a:xfrm>
          <a:prstGeom prst="rect">
            <a:avLst/>
          </a:prstGeom>
          <a:noFill/>
        </p:spPr>
        <p:txBody>
          <a:bodyPr wrap="square" lIns="91440" tIns="45720" rIns="91440" bIns="45720">
            <a:spAutoFit/>
          </a:bodyPr>
          <a:lstStyle/>
          <a:p>
            <a:r>
              <a:rPr lang="en-US" sz="2000" b="1" cap="none" spc="0" dirty="0">
                <a:ln w="0"/>
                <a:solidFill>
                  <a:schemeClr val="tx1"/>
                </a:solidFill>
                <a:effectLst>
                  <a:outerShdw blurRad="38100" dist="19050" dir="2700000" algn="tl" rotWithShape="0">
                    <a:schemeClr val="dk1">
                      <a:alpha val="40000"/>
                    </a:schemeClr>
                  </a:outerShdw>
                </a:effectLst>
              </a:rPr>
              <a:t>The following is a list of the conventions and acronyms that have been used throughout both text and the project</a:t>
            </a:r>
          </a:p>
          <a:p>
            <a:pPr marL="742950" lvl="1" indent="-285750">
              <a:buFont typeface="Arial" panose="020B0604020202020204" pitchFamily="34" charset="0"/>
              <a:buChar char="•"/>
            </a:pPr>
            <a:endParaRPr lang="en-US" sz="2000" cap="none" spc="0" dirty="0">
              <a:ln w="0"/>
              <a:solidFill>
                <a:schemeClr val="tx1"/>
              </a:solidFill>
            </a:endParaRPr>
          </a:p>
          <a:p>
            <a:pPr marL="742950" lvl="1" indent="-285750">
              <a:buFont typeface="Arial" panose="020B0604020202020204" pitchFamily="34" charset="0"/>
              <a:buChar char="•"/>
            </a:pPr>
            <a:r>
              <a:rPr lang="en-US" sz="2000" cap="none" spc="0" dirty="0">
                <a:ln w="0"/>
                <a:solidFill>
                  <a:schemeClr val="tx1"/>
                </a:solidFill>
              </a:rPr>
              <a:t>User: Normally, users are able to remark or examine availability information for ADD Trends.</a:t>
            </a:r>
          </a:p>
          <a:p>
            <a:pPr marL="742950" lvl="1" indent="-285750">
              <a:buFont typeface="Arial" panose="020B0604020202020204" pitchFamily="34" charset="0"/>
              <a:buChar char="•"/>
            </a:pPr>
            <a:r>
              <a:rPr lang="en-US" sz="2000" cap="none" spc="0" dirty="0">
                <a:ln w="0"/>
                <a:solidFill>
                  <a:schemeClr val="tx1"/>
                </a:solidFill>
              </a:rPr>
              <a:t>Clients: The software's intended users. Information from a database can be retrieved using SQL, or Structured Query Language</a:t>
            </a:r>
          </a:p>
          <a:p>
            <a:pPr marL="742950" lvl="1" indent="-285750">
              <a:buFont typeface="Arial" panose="020B0604020202020204" pitchFamily="34" charset="0"/>
              <a:buChar char="•"/>
            </a:pPr>
            <a:r>
              <a:rPr lang="en-US" sz="2000" cap="none" spc="0" dirty="0">
                <a:ln w="0"/>
                <a:solidFill>
                  <a:schemeClr val="tx1"/>
                </a:solidFill>
              </a:rPr>
              <a:t>The component of the assignment referring to what the user actually interacts with directly is called the user interface layer.</a:t>
            </a:r>
          </a:p>
        </p:txBody>
      </p:sp>
    </p:spTree>
    <p:extLst>
      <p:ext uri="{BB962C8B-B14F-4D97-AF65-F5344CB8AC3E}">
        <p14:creationId xmlns:p14="http://schemas.microsoft.com/office/powerpoint/2010/main" val="3190245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6376545" y="1658988"/>
            <a:ext cx="4793714" cy="2078699"/>
          </a:xfrm>
        </p:spPr>
        <p:txBody>
          <a:bodyPr/>
          <a:lstStyle/>
          <a:p>
            <a:r>
              <a:rPr lang="en-US" dirty="0"/>
              <a:t>Thank  You</a:t>
            </a:r>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gray"/>
        <p:txBody>
          <a:bodyPr/>
          <a:lstStyle/>
          <a:p>
            <a:r>
              <a:rPr lang="en-US" dirty="0"/>
              <a:t>Group members</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gray"/>
        <p:txBody>
          <a:bodyPr/>
          <a:lstStyle/>
          <a:p>
            <a:r>
              <a:rPr lang="en-US" noProof="1"/>
              <a:t>A group of highly motivated students gathered to demonstrate their potential.</a:t>
            </a:r>
          </a:p>
        </p:txBody>
      </p:sp>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478032" y="4112778"/>
            <a:ext cx="1620000" cy="867450"/>
          </a:xfrm>
        </p:spPr>
        <p:txBody>
          <a:bodyPr/>
          <a:lstStyle/>
          <a:p>
            <a:r>
              <a:rPr lang="en-US" b="1" dirty="0"/>
              <a:t>Abhay Gupta</a:t>
            </a:r>
          </a:p>
          <a:p>
            <a:r>
              <a:rPr lang="en-US" sz="1200" dirty="0"/>
              <a:t>+91 9009687480</a:t>
            </a:r>
          </a:p>
          <a:p>
            <a:endParaRPr lang="en-US" b="1" dirty="0"/>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552682" y="4979648"/>
            <a:ext cx="1620000" cy="303031"/>
          </a:xfrm>
        </p:spPr>
        <p:txBody>
          <a:bodyPr/>
          <a:lstStyle/>
          <a:p>
            <a:r>
              <a:rPr lang="en-US" dirty="0"/>
              <a:t>Backend Developer</a:t>
            </a:r>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2590091" y="4256094"/>
            <a:ext cx="1620000" cy="720000"/>
          </a:xfrm>
        </p:spPr>
        <p:txBody>
          <a:bodyPr/>
          <a:lstStyle/>
          <a:p>
            <a:r>
              <a:rPr lang="en-US" b="1" dirty="0"/>
              <a:t>Devansh Dixit</a:t>
            </a:r>
          </a:p>
          <a:p>
            <a:r>
              <a:rPr lang="en-US" sz="1200" dirty="0"/>
              <a:t>+91 9827086976</a:t>
            </a:r>
          </a:p>
          <a:p>
            <a:endParaRPr lang="en-US" b="1" dirty="0"/>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2608367" y="4976094"/>
            <a:ext cx="1620000" cy="720000"/>
          </a:xfrm>
        </p:spPr>
        <p:txBody>
          <a:bodyPr/>
          <a:lstStyle/>
          <a:p>
            <a:r>
              <a:rPr lang="en-US" dirty="0"/>
              <a:t>Leader and </a:t>
            </a:r>
          </a:p>
          <a:p>
            <a:r>
              <a:rPr lang="en-US" dirty="0"/>
              <a:t>UI/UX</a:t>
            </a:r>
            <a:endParaRPr lang="en-US" noProof="1"/>
          </a:p>
          <a:p>
            <a:endParaRPr lang="en-US" dirty="0"/>
          </a:p>
        </p:txBody>
      </p:sp>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4693518" y="4076094"/>
            <a:ext cx="1620000" cy="900000"/>
          </a:xfrm>
        </p:spPr>
        <p:txBody>
          <a:bodyPr/>
          <a:lstStyle/>
          <a:p>
            <a:r>
              <a:rPr lang="en-US" b="1" dirty="0"/>
              <a:t>Devansh Singh </a:t>
            </a:r>
            <a:r>
              <a:rPr lang="en-US" b="1" dirty="0" err="1"/>
              <a:t>Kushwah</a:t>
            </a:r>
            <a:endParaRPr lang="en-US" b="1" dirty="0"/>
          </a:p>
          <a:p>
            <a:r>
              <a:rPr lang="en-US" sz="1200" dirty="0"/>
              <a:t>+91 8103008804</a:t>
            </a:r>
          </a:p>
          <a:p>
            <a:endParaRPr lang="en-US" b="1" dirty="0"/>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4675242" y="4976094"/>
            <a:ext cx="1620000" cy="720000"/>
          </a:xfrm>
        </p:spPr>
        <p:txBody>
          <a:bodyPr/>
          <a:lstStyle/>
          <a:p>
            <a:r>
              <a:rPr lang="en-US" dirty="0"/>
              <a:t>Front-end Developer</a:t>
            </a:r>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a:lstStyle/>
          <a:p>
            <a:pPr algn="ctr"/>
            <a:fld id="{B67B645E-C5E5-4727-B977-D372A0AA71D9}" type="slidenum">
              <a:rPr lang="en-US" smtClean="0"/>
              <a:pPr algn="ctr"/>
              <a:t>3</a:t>
            </a:fld>
            <a:endParaRPr lang="en-US" dirty="0"/>
          </a:p>
        </p:txBody>
      </p:sp>
      <p:pic>
        <p:nvPicPr>
          <p:cNvPr id="18" name="Picture Placeholder 17">
            <a:extLst>
              <a:ext uri="{FF2B5EF4-FFF2-40B4-BE49-F238E27FC236}">
                <a16:creationId xmlns:a16="http://schemas.microsoft.com/office/drawing/2014/main" id="{D267A0FA-FDDC-5467-C63F-723B483A2DD8}"/>
              </a:ext>
            </a:extLst>
          </p:cNvPr>
          <p:cNvPicPr>
            <a:picLocks noGrp="1" noChangeAspect="1"/>
          </p:cNvPicPr>
          <p:nvPr>
            <p:ph type="pic" sz="quarter" idx="45"/>
          </p:nvPr>
        </p:nvPicPr>
        <p:blipFill>
          <a:blip r:embed="rId3"/>
          <a:srcRect l="16667" r="16667"/>
          <a:stretch>
            <a:fillRect/>
          </a:stretch>
        </p:blipFill>
        <p:spPr>
          <a:xfrm>
            <a:off x="469310" y="2321463"/>
            <a:ext cx="1637445" cy="1637445"/>
          </a:xfrm>
        </p:spPr>
      </p:pic>
      <p:pic>
        <p:nvPicPr>
          <p:cNvPr id="20" name="Picture Placeholder 19">
            <a:extLst>
              <a:ext uri="{FF2B5EF4-FFF2-40B4-BE49-F238E27FC236}">
                <a16:creationId xmlns:a16="http://schemas.microsoft.com/office/drawing/2014/main" id="{0C9A60AC-FF5E-3547-91D7-D83F5CF863EC}"/>
              </a:ext>
            </a:extLst>
          </p:cNvPr>
          <p:cNvPicPr>
            <a:picLocks noGrp="1" noChangeAspect="1"/>
          </p:cNvPicPr>
          <p:nvPr>
            <p:ph type="pic" sz="quarter" idx="47"/>
          </p:nvPr>
        </p:nvPicPr>
        <p:blipFill>
          <a:blip r:embed="rId4"/>
          <a:srcRect t="25102" b="25102"/>
          <a:stretch>
            <a:fillRect/>
          </a:stretch>
        </p:blipFill>
        <p:spPr>
          <a:xfrm>
            <a:off x="2269740" y="1955075"/>
            <a:ext cx="2230741" cy="2230741"/>
          </a:xfrm>
        </p:spPr>
      </p:pic>
      <p:pic>
        <p:nvPicPr>
          <p:cNvPr id="22" name="Picture Placeholder 21">
            <a:extLst>
              <a:ext uri="{FF2B5EF4-FFF2-40B4-BE49-F238E27FC236}">
                <a16:creationId xmlns:a16="http://schemas.microsoft.com/office/drawing/2014/main" id="{F56FA023-E677-8B0D-83C9-51EB8AA93ED3}"/>
              </a:ext>
            </a:extLst>
          </p:cNvPr>
          <p:cNvPicPr>
            <a:picLocks noGrp="1" noChangeAspect="1"/>
          </p:cNvPicPr>
          <p:nvPr>
            <p:ph type="pic" sz="quarter" idx="48"/>
          </p:nvPr>
        </p:nvPicPr>
        <p:blipFill>
          <a:blip r:embed="rId5"/>
          <a:srcRect t="128" b="128"/>
          <a:stretch>
            <a:fillRect/>
          </a:stretch>
        </p:blipFill>
        <p:spPr>
          <a:xfrm>
            <a:off x="4677360" y="2321463"/>
            <a:ext cx="1636158" cy="1636158"/>
          </a:xfrm>
        </p:spPr>
      </p:pic>
    </p:spTree>
    <p:extLst>
      <p:ext uri="{BB962C8B-B14F-4D97-AF65-F5344CB8AC3E}">
        <p14:creationId xmlns:p14="http://schemas.microsoft.com/office/powerpoint/2010/main" val="337845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59470" y="2774487"/>
            <a:ext cx="3863221" cy="720000"/>
          </a:xfrm>
        </p:spPr>
        <p:txBody>
          <a:bodyPr/>
          <a:lstStyle/>
          <a:p>
            <a:r>
              <a:rPr lang="en-US" dirty="0"/>
              <a:t>Introduction</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69309" y="3494487"/>
            <a:ext cx="4444800" cy="2728844"/>
          </a:xfrm>
        </p:spPr>
        <p:txBody>
          <a:bodyPr/>
          <a:lstStyle/>
          <a:p>
            <a:pPr>
              <a:lnSpc>
                <a:spcPct val="115000"/>
              </a:lnSpc>
              <a:spcAft>
                <a:spcPts val="1000"/>
              </a:spcAft>
            </a:pPr>
            <a:r>
              <a:rPr lang="en-IN" sz="1800" dirty="0">
                <a:solidFill>
                  <a:srgbClr val="555555"/>
                </a:solidFill>
                <a:effectLst/>
                <a:latin typeface="Verdana" panose="020B0604030504040204" pitchFamily="34" charset="0"/>
                <a:ea typeface="Times New Roman" panose="02020603050405020304" pitchFamily="18" charset="0"/>
                <a:cs typeface="Arial" panose="020B0604020202020204" pitchFamily="34" charset="0"/>
              </a:rPr>
              <a:t>Electronic Commerce is the process of doing business through computer networks. A person sitting on his chair in front of a computer can access all the facilities of the Internet to buy or sell products.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4</a:t>
            </a:fld>
            <a:endParaRPr lang="en-US" dirty="0"/>
          </a:p>
        </p:txBody>
      </p:sp>
      <p:pic>
        <p:nvPicPr>
          <p:cNvPr id="7" name="Picture Placeholder 6">
            <a:extLst>
              <a:ext uri="{FF2B5EF4-FFF2-40B4-BE49-F238E27FC236}">
                <a16:creationId xmlns:a16="http://schemas.microsoft.com/office/drawing/2014/main" id="{49D2FD50-6D7B-9216-F8CF-DAA2B59B7ED8}"/>
              </a:ext>
            </a:extLst>
          </p:cNvPr>
          <p:cNvPicPr>
            <a:picLocks noGrp="1" noChangeAspect="1"/>
          </p:cNvPicPr>
          <p:nvPr>
            <p:ph type="pic" sz="quarter" idx="10"/>
          </p:nvPr>
        </p:nvPicPr>
        <p:blipFill>
          <a:blip r:embed="rId3"/>
          <a:srcRect l="14833" r="14833"/>
          <a:stretch>
            <a:fillRect/>
          </a:stretch>
        </p:blipFill>
        <p:spPr/>
      </p:pic>
    </p:spTree>
    <p:extLst>
      <p:ext uri="{BB962C8B-B14F-4D97-AF65-F5344CB8AC3E}">
        <p14:creationId xmlns:p14="http://schemas.microsoft.com/office/powerpoint/2010/main" val="24318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59470" y="2774487"/>
            <a:ext cx="3863221" cy="720000"/>
          </a:xfrm>
        </p:spPr>
        <p:txBody>
          <a:bodyPr/>
          <a:lstStyle/>
          <a:p>
            <a:r>
              <a:rPr lang="en-US" dirty="0"/>
              <a:t>Purpose</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5</a:t>
            </a:fld>
            <a:endParaRPr lang="en-US" dirty="0"/>
          </a:p>
        </p:txBody>
      </p:sp>
      <p:sp>
        <p:nvSpPr>
          <p:cNvPr id="5" name="Rectangle 4">
            <a:extLst>
              <a:ext uri="{FF2B5EF4-FFF2-40B4-BE49-F238E27FC236}">
                <a16:creationId xmlns:a16="http://schemas.microsoft.com/office/drawing/2014/main" id="{0BEB7EC6-B815-975C-E0F3-038937BE87AD}"/>
              </a:ext>
            </a:extLst>
          </p:cNvPr>
          <p:cNvSpPr/>
          <p:nvPr/>
        </p:nvSpPr>
        <p:spPr>
          <a:xfrm>
            <a:off x="175052" y="343113"/>
            <a:ext cx="4553243" cy="3139321"/>
          </a:xfrm>
          <a:prstGeom prst="rect">
            <a:avLst/>
          </a:prstGeom>
          <a:noFill/>
        </p:spPr>
        <p:txBody>
          <a:bodyPr wrap="square" lIns="91440" tIns="45720" rIns="91440" bIns="45720">
            <a:spAutoFit/>
          </a:bodyPr>
          <a:lstStyle/>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act of conducting business using computer networks is known as electronic commerce. To buy or sell things, a person can </a:t>
            </a:r>
            <a:r>
              <a:rPr lang="en-US" sz="1800" dirty="0" err="1">
                <a:effectLst/>
                <a:latin typeface="Times" panose="02020603050405020304" pitchFamily="18" charset="0"/>
                <a:ea typeface="Times New Roman" panose="02020603050405020304" pitchFamily="18" charset="0"/>
                <a:cs typeface="Times New Roman" panose="02020603050405020304" pitchFamily="18" charset="0"/>
              </a:rPr>
              <a:t>utilise</a:t>
            </a:r>
            <a:r>
              <a:rPr lang="en-US" sz="1800" dirty="0">
                <a:effectLst/>
                <a:latin typeface="Times" panose="02020603050405020304" pitchFamily="18" charset="0"/>
                <a:ea typeface="Times New Roman" panose="02020603050405020304" pitchFamily="18" charset="0"/>
                <a:cs typeface="Times New Roman" panose="02020603050405020304" pitchFamily="18" charset="0"/>
              </a:rPr>
              <a:t> all of the Internet's features while seated in front of a computer.</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Ecommerce has made it simpler for people to eliminate physical work and to save time compared to conventional commerce, which is carried out physically with a person's effort to travel and collect items.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03CFDCCE-9B49-7D50-EA57-9F21147177BB}"/>
              </a:ext>
            </a:extLst>
          </p:cNvPr>
          <p:cNvPicPr>
            <a:picLocks noChangeAspect="1"/>
          </p:cNvPicPr>
          <p:nvPr/>
        </p:nvPicPr>
        <p:blipFill>
          <a:blip r:embed="rId3"/>
          <a:stretch>
            <a:fillRect/>
          </a:stretch>
        </p:blipFill>
        <p:spPr>
          <a:xfrm>
            <a:off x="4849906" y="190713"/>
            <a:ext cx="4641015" cy="3553704"/>
          </a:xfrm>
          <a:prstGeom prst="rect">
            <a:avLst/>
          </a:prstGeom>
        </p:spPr>
      </p:pic>
    </p:spTree>
    <p:extLst>
      <p:ext uri="{BB962C8B-B14F-4D97-AF65-F5344CB8AC3E}">
        <p14:creationId xmlns:p14="http://schemas.microsoft.com/office/powerpoint/2010/main" val="1722578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59470" y="2774487"/>
            <a:ext cx="3863221" cy="720000"/>
          </a:xfrm>
        </p:spPr>
        <p:txBody>
          <a:bodyPr/>
          <a:lstStyle/>
          <a:p>
            <a:r>
              <a:rPr lang="en-US" dirty="0"/>
              <a:t>Purpose</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6</a:t>
            </a:fld>
            <a:endParaRPr lang="en-US" dirty="0"/>
          </a:p>
        </p:txBody>
      </p:sp>
      <p:pic>
        <p:nvPicPr>
          <p:cNvPr id="7" name="Picture Placeholder 6">
            <a:extLst>
              <a:ext uri="{FF2B5EF4-FFF2-40B4-BE49-F238E27FC236}">
                <a16:creationId xmlns:a16="http://schemas.microsoft.com/office/drawing/2014/main" id="{49D2FD50-6D7B-9216-F8CF-DAA2B59B7ED8}"/>
              </a:ext>
            </a:extLst>
          </p:cNvPr>
          <p:cNvPicPr>
            <a:picLocks noGrp="1" noChangeAspect="1"/>
          </p:cNvPicPr>
          <p:nvPr>
            <p:ph type="pic" sz="quarter" idx="10"/>
          </p:nvPr>
        </p:nvPicPr>
        <p:blipFill>
          <a:blip r:embed="rId3"/>
          <a:srcRect l="14833" r="14833"/>
          <a:stretch>
            <a:fillRect/>
          </a:stretch>
        </p:blipFill>
        <p:spPr>
          <a:xfrm>
            <a:off x="4477060" y="0"/>
            <a:ext cx="3475177" cy="3555252"/>
          </a:xfrm>
        </p:spPr>
      </p:pic>
      <p:sp>
        <p:nvSpPr>
          <p:cNvPr id="5" name="Rectangle 4">
            <a:extLst>
              <a:ext uri="{FF2B5EF4-FFF2-40B4-BE49-F238E27FC236}">
                <a16:creationId xmlns:a16="http://schemas.microsoft.com/office/drawing/2014/main" id="{0BEB7EC6-B815-975C-E0F3-038937BE87AD}"/>
              </a:ext>
            </a:extLst>
          </p:cNvPr>
          <p:cNvSpPr/>
          <p:nvPr/>
        </p:nvSpPr>
        <p:spPr>
          <a:xfrm>
            <a:off x="156899" y="1985591"/>
            <a:ext cx="4553243" cy="3139321"/>
          </a:xfrm>
          <a:prstGeom prst="rect">
            <a:avLst/>
          </a:prstGeom>
          <a:noFill/>
        </p:spPr>
        <p:txBody>
          <a:bodyPr wrap="square" lIns="91440" tIns="45720" rIns="91440" bIns="45720">
            <a:spAutoFit/>
          </a:bodyPr>
          <a:lstStyle/>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E-commerce, which began in the early 1990s, has advanced significantly in the field of computers, but security concerns have slowed its expansion. The difficulty that e-commerce is currently facing is security, and there have been many advances achieved in this area.</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fundamental benefit of online shopping over traditional retail is the ability to explore stores, compare prices, and order goods while using a computer at home.</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20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7</a:t>
            </a:fld>
            <a:endParaRPr lang="en-US" dirty="0"/>
          </a:p>
        </p:txBody>
      </p:sp>
      <p:pic>
        <p:nvPicPr>
          <p:cNvPr id="5124" name="Picture 4" descr="The Complete Ecommerce Website Development Guide | Sendian Creations">
            <a:extLst>
              <a:ext uri="{FF2B5EF4-FFF2-40B4-BE49-F238E27FC236}">
                <a16:creationId xmlns:a16="http://schemas.microsoft.com/office/drawing/2014/main" id="{0AF7761F-7817-EA71-CF08-DC1D6BEEB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47"/>
            <a:ext cx="12192000" cy="683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05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8</a:t>
            </a:fld>
            <a:endParaRPr lang="en-US" dirty="0"/>
          </a:p>
        </p:txBody>
      </p:sp>
      <p:pic>
        <p:nvPicPr>
          <p:cNvPr id="5122" name="Picture 2" descr="What is E-Commerce and Types of E-Commerce · Blog - Cue Hosting">
            <a:extLst>
              <a:ext uri="{FF2B5EF4-FFF2-40B4-BE49-F238E27FC236}">
                <a16:creationId xmlns:a16="http://schemas.microsoft.com/office/drawing/2014/main" id="{F0F754DA-858B-5976-0FB4-E1C482361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64"/>
            <a:ext cx="12192000" cy="6829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62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36359" y="3061340"/>
            <a:ext cx="3863221" cy="720000"/>
          </a:xfrm>
        </p:spPr>
        <p:txBody>
          <a:bodyPr/>
          <a:lstStyle/>
          <a:p>
            <a:r>
              <a:rPr lang="en-US" dirty="0"/>
              <a:t>Features</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75052" y="1026590"/>
            <a:ext cx="4792973" cy="5831410"/>
          </a:xfrm>
        </p:spPr>
        <p:txBody>
          <a:bodyPr/>
          <a:lstStyle/>
          <a:p>
            <a:pPr marL="342900" lvl="0" indent="-342900">
              <a:lnSpc>
                <a:spcPct val="100000"/>
              </a:lnSpc>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This project's primary goal is to minimize physical labor.</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ct val="100000"/>
              </a:lnSpc>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Features: Customers can browse the stores and select items to add to a virtual shopping basket. The contents of the shopping cart can be withdrawn, and the information can be inspected. The customer must log in before continuing with the purchase. Additionally, the customer can change any personal profile data that the application has recorded, like phone numbers and shipping addresses. Additionally, the customer has the option of viewing the status of any past orders and cancelling any that have not yet been dispatched.</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9</a:t>
            </a:fld>
            <a:endParaRPr lang="en-US" dirty="0"/>
          </a:p>
        </p:txBody>
      </p:sp>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11" name="Picture Placeholder 10">
            <a:extLst>
              <a:ext uri="{FF2B5EF4-FFF2-40B4-BE49-F238E27FC236}">
                <a16:creationId xmlns:a16="http://schemas.microsoft.com/office/drawing/2014/main" id="{4F47CEF9-EB1B-B6DE-38FB-FC3E28A49EB7}"/>
              </a:ext>
            </a:extLst>
          </p:cNvPr>
          <p:cNvPicPr>
            <a:picLocks noGrp="1" noChangeAspect="1"/>
          </p:cNvPicPr>
          <p:nvPr>
            <p:ph type="pic" sz="quarter" idx="10"/>
          </p:nvPr>
        </p:nvPicPr>
        <p:blipFill>
          <a:blip r:embed="rId5"/>
          <a:srcRect l="18919" r="18919"/>
          <a:stretch>
            <a:fillRect/>
          </a:stretch>
        </p:blipFill>
        <p:spPr>
          <a:xfrm>
            <a:off x="4968025" y="303609"/>
            <a:ext cx="3198826" cy="3272533"/>
          </a:xfrm>
        </p:spPr>
      </p:pic>
    </p:spTree>
    <p:extLst>
      <p:ext uri="{BB962C8B-B14F-4D97-AF65-F5344CB8AC3E}">
        <p14:creationId xmlns:p14="http://schemas.microsoft.com/office/powerpoint/2010/main" val="1267709252"/>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CB7D79-A330-4BC9-A964-3F617D32A6D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48C5FEF-6CA4-44CC-8E61-9E775B9B7835}">
  <ds:schemaRefs>
    <ds:schemaRef ds:uri="http://schemas.microsoft.com/sharepoint/v3/contenttype/forms"/>
  </ds:schemaRefs>
</ds:datastoreItem>
</file>

<file path=customXml/itemProps3.xml><?xml version="1.0" encoding="utf-8"?>
<ds:datastoreItem xmlns:ds="http://schemas.openxmlformats.org/officeDocument/2006/customXml" ds:itemID="{1B5C6C01-35C7-4561-8BAD-91E4FACA2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tf66835393_wac</Template>
  <TotalTime>0</TotalTime>
  <Words>991</Words>
  <Application>Microsoft Office PowerPoint</Application>
  <PresentationFormat>Widescreen</PresentationFormat>
  <Paragraphs>167</Paragraphs>
  <Slides>25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Corbel</vt:lpstr>
      <vt:lpstr>Times</vt:lpstr>
      <vt:lpstr>Verdana</vt:lpstr>
      <vt:lpstr>Wingdings</vt:lpstr>
      <vt:lpstr>Office Theme</vt:lpstr>
      <vt:lpstr>ADD  Trends</vt:lpstr>
      <vt:lpstr>INDEX</vt:lpstr>
      <vt:lpstr>Group members</vt:lpstr>
      <vt:lpstr>Introduction</vt:lpstr>
      <vt:lpstr>Purpose</vt:lpstr>
      <vt:lpstr>Purpose</vt:lpstr>
      <vt:lpstr>PowerPoint Presentation</vt:lpstr>
      <vt:lpstr>PowerPoint Presentation</vt:lpstr>
      <vt:lpstr>Features</vt:lpstr>
      <vt:lpstr>PowerPoint Presentation</vt:lpstr>
      <vt:lpstr>PowerPoint Presentation</vt:lpstr>
      <vt:lpstr>Scope</vt:lpstr>
      <vt:lpstr>PowerPoint Presentation</vt:lpstr>
      <vt:lpstr>Operating Environment</vt:lpstr>
      <vt:lpstr>PowerPoint Presentation</vt:lpstr>
      <vt:lpstr>Assumption and dependencies</vt:lpstr>
      <vt:lpstr>Assumption and dependencies</vt:lpstr>
      <vt:lpstr>Requirements</vt:lpstr>
      <vt:lpstr>Non-functional Requirements</vt:lpstr>
      <vt:lpstr>Section Divider</vt:lpstr>
      <vt:lpstr>Section Divider 1</vt:lpstr>
      <vt:lpstr>Languages </vt:lpstr>
      <vt:lpstr>Tools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2022-10-19T08:11:59Z</dcterms:created>
  <dcterms:modified xsi:type="dcterms:W3CDTF">2022-10-20T07:06:31Z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